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F52F9-39FF-4D3F-9442-82199B0E1E2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BF53-AD8C-4B87-92C9-09DAD585B4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85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BF53-AD8C-4B87-92C9-09DAD585B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3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FC6CA-7942-09A5-0B0F-F06D0138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5EF3D-1944-9D9E-CDE4-30A2362F9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2BE888-0A36-F774-BE05-B8361522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3D59F-5AF9-A68C-5EEC-1D985502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18CEA0-0E99-4D1D-14C6-B9984CD1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E4F0A-4732-0071-B12A-5E287625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87C1F2-9F18-3ACA-8594-A10A540B6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B927AA-3C23-867A-62B1-251BD1A6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73666-AE37-A5BD-9622-D087D6F6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1DEA03-07CB-721B-E9BF-6B7D70D9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18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9728CA-618B-44DC-A2D7-2A5A3F097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E8CF76-F7B4-8CAD-6EDE-8AAEF35D7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DACAC-52F0-8F25-89DA-660DCCC9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BDB6F-7702-93DC-4A2C-A8B1C50F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64FDAB-4915-D56E-324F-704904D2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89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4D4ED-43B1-02AE-0624-551957DC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511F-0B42-3735-F1C4-0D60B492B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70101E-84E7-70B7-F2B1-09E3F8CD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4E6E5-B387-BF43-DBFE-FD645F0A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FF12A-CD58-9DC1-9CB8-A0282EDE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6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86B9A-13CE-35DC-EA24-77A1942A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00E0ED-D6A6-1CA0-A6BE-857A3FCC7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FBB28D-CBDD-F40E-3E18-981F3A15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2D4059-44C2-CE7A-641F-FD6A26E5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7ECEDB-DA03-FB66-4013-9586D7F5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96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568AE-BD14-5090-BB6D-41D36272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13A352-D7C9-DD6A-67CC-D8F0F5276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DCD7F3-3145-2719-1998-6D9FAE035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A7E416-2D72-DBEA-C42E-743BE488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870F14-1A6F-D2ED-65D0-DE83B136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20196F-8324-8A4D-E6C3-D117AD1F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6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323C-2AB6-5160-25D1-8B2AC391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2C1C7-57EF-23A7-B2AE-6F13C75B7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1FF96C-7EC6-9AE7-0590-454A8D533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C0E70D-D21A-BD66-B9B6-C22F2B3D7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795071-4A61-4143-4213-9D5B94FA6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787220-EFF8-4742-7193-CB31B3E2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E0DC6F-CE66-208E-F5A2-68A4EC88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76F716-FB05-03CB-8F10-6747224E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05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F03F4-CCF4-C2BB-60C4-D01C18B2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8FDF72-E0C4-5075-9354-83C2B9B8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60494-3224-DEDF-4E41-BC675DE2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C58ED4-43AD-6C82-F363-1151C27D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55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CF38194-0C38-B09E-DFEF-256B836A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A41C6E-7700-2AAF-0DEF-61DDA2BC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2E7C11-FBE1-514A-501F-3E925C43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7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A600F-1C58-E87D-5376-CD0ABAE5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D300A-2889-A8FB-0B16-682F753BB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D4480-931C-2913-F6D2-60DFEAA88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4D734-CDFE-BCFD-51EC-FAE7B00A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E43A98-AD32-98CA-DD7C-FA5F3E2C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07DFB5-0056-EEF9-89D0-32AC7A80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2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EAE82-6BD6-7C2E-91A5-094569C4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0C75FB-27E7-1DD5-0A38-351256AFF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A907EF-5DF3-C1A7-2C0B-0289038AF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348887-7996-281E-A352-58244698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2444ED-4A8B-20AB-E072-88A79DFA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2C1C9-F918-0DD3-7914-C765C264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1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5AFD2-1F28-3EAB-B936-DBF397F4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59F3A8-C2F3-2EA2-5753-E75569C8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59740A-049F-E442-209A-BFA94C009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C7C54-C941-1FDC-F8F3-D65596E65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10FC09-D3CC-6EF4-B886-67CD778F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85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7F542-F42C-6B3F-61FE-A69E182E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5" y="1963269"/>
            <a:ext cx="1924287" cy="131661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8B9B8E7-9AB7-D43C-80D2-7931094B4A74}"/>
              </a:ext>
            </a:extLst>
          </p:cNvPr>
          <p:cNvSpPr txBox="1">
            <a:spLocks/>
          </p:cNvSpPr>
          <p:nvPr/>
        </p:nvSpPr>
        <p:spPr>
          <a:xfrm>
            <a:off x="0" y="4323440"/>
            <a:ext cx="8930641" cy="8270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Montserrat  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0C49A-361D-DD06-4D10-F3636EC97AE2}"/>
              </a:ext>
            </a:extLst>
          </p:cNvPr>
          <p:cNvSpPr txBox="1"/>
          <p:nvPr/>
        </p:nvSpPr>
        <p:spPr>
          <a:xfrm>
            <a:off x="747195" y="393871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Montserrat  "/>
              </a:rPr>
              <a:t>Люди </a:t>
            </a:r>
            <a:r>
              <a:rPr lang="en-US" sz="4400" b="1" dirty="0">
                <a:solidFill>
                  <a:schemeClr val="bg1"/>
                </a:solidFill>
                <a:latin typeface="Montserrat  "/>
              </a:rPr>
              <a:t>X5</a:t>
            </a:r>
            <a:endParaRPr lang="ru-RU" sz="4400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462F6-D0EE-EA98-688F-5BA9BC11B206}"/>
              </a:ext>
            </a:extLst>
          </p:cNvPr>
          <p:cNvSpPr txBox="1"/>
          <p:nvPr/>
        </p:nvSpPr>
        <p:spPr>
          <a:xfrm>
            <a:off x="747195" y="4688786"/>
            <a:ext cx="7745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Montserrat  "/>
              </a:rPr>
              <a:t>Задача 10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Montserrat  "/>
              </a:rPr>
              <a:t>Сервис выделения сущностей из поискового запроса клиента в мобильном приложении торговой сети «Пятерочка»</a:t>
            </a:r>
          </a:p>
        </p:txBody>
      </p:sp>
    </p:spTree>
    <p:extLst>
      <p:ext uri="{BB962C8B-B14F-4D97-AF65-F5344CB8AC3E}">
        <p14:creationId xmlns:p14="http://schemas.microsoft.com/office/powerpoint/2010/main" val="102371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413A-763F-4CAF-ADC3-0E980D98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58A4D-0F4D-D3D1-7A0C-FAC1E7B48D2D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7B3606AD-2EBF-7E99-93DA-663E1BC4E8D3}"/>
              </a:ext>
            </a:extLst>
          </p:cNvPr>
          <p:cNvSpPr/>
          <p:nvPr/>
        </p:nvSpPr>
        <p:spPr>
          <a:xfrm>
            <a:off x="439269" y="951472"/>
            <a:ext cx="6486463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8E46A-B8D8-AD2D-065A-DC3AE2BD35CD}"/>
              </a:ext>
            </a:extLst>
          </p:cNvPr>
          <p:cNvSpPr txBox="1"/>
          <p:nvPr/>
        </p:nvSpPr>
        <p:spPr>
          <a:xfrm>
            <a:off x="2750171" y="933983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 команде</a:t>
            </a:r>
          </a:p>
        </p:txBody>
      </p:sp>
      <p:sp>
        <p:nvSpPr>
          <p:cNvPr id="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033E2F9D-FE5E-EE10-6440-7DA5E935F54A}"/>
              </a:ext>
            </a:extLst>
          </p:cNvPr>
          <p:cNvSpPr/>
          <p:nvPr/>
        </p:nvSpPr>
        <p:spPr>
          <a:xfrm>
            <a:off x="439270" y="2276794"/>
            <a:ext cx="6486462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3C355-6B57-C351-25E4-94023D00A141}"/>
              </a:ext>
            </a:extLst>
          </p:cNvPr>
          <p:cNvSpPr txBox="1"/>
          <p:nvPr/>
        </p:nvSpPr>
        <p:spPr>
          <a:xfrm>
            <a:off x="1707776" y="2295324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Наименование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E1DC3-C17E-E360-C918-D94A2B439BB1}"/>
              </a:ext>
            </a:extLst>
          </p:cNvPr>
          <p:cNvSpPr txBox="1"/>
          <p:nvPr/>
        </p:nvSpPr>
        <p:spPr>
          <a:xfrm>
            <a:off x="537880" y="1320804"/>
            <a:ext cx="4294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Город: Москва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Количество: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Капитан: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Шуликов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Максим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42FD2-5774-4B17-C2C0-3E82B0AA2435}"/>
              </a:ext>
            </a:extLst>
          </p:cNvPr>
          <p:cNvSpPr txBox="1"/>
          <p:nvPr/>
        </p:nvSpPr>
        <p:spPr>
          <a:xfrm>
            <a:off x="537879" y="2646126"/>
            <a:ext cx="625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Сервис выделения сущностей из поискового запроса клиента в мобильном приложении торговой сети «Пятерочка»</a:t>
            </a:r>
          </a:p>
        </p:txBody>
      </p:sp>
      <p:sp>
        <p:nvSpPr>
          <p:cNvPr id="1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FCB382E7-0E78-8530-168D-32C84F94B56A}"/>
              </a:ext>
            </a:extLst>
          </p:cNvPr>
          <p:cNvSpPr/>
          <p:nvPr/>
        </p:nvSpPr>
        <p:spPr>
          <a:xfrm>
            <a:off x="439268" y="3587817"/>
            <a:ext cx="6486462" cy="254205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A3BC8-CFE9-A4E3-FBC6-C5DC7F65FE80}"/>
              </a:ext>
            </a:extLst>
          </p:cNvPr>
          <p:cNvSpPr txBox="1"/>
          <p:nvPr/>
        </p:nvSpPr>
        <p:spPr>
          <a:xfrm>
            <a:off x="1757078" y="3595548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Дальнейшее развитие решения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153-6256-B27D-C348-DA0FAACACFC7}"/>
              </a:ext>
            </a:extLst>
          </p:cNvPr>
          <p:cNvSpPr txBox="1"/>
          <p:nvPr/>
        </p:nvSpPr>
        <p:spPr>
          <a:xfrm>
            <a:off x="537877" y="3971448"/>
            <a:ext cx="62573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Добавление новых сущностей: например, упаковка, вес, страна происхождения, чтобы поиск учитывал больше характеристик товара.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Оптимизация модели: использование более лёгких архитектур, чтобы ускорить работу на мобильных устройствах без потери качества.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Активное обучение: дообучение модели на реальных пользовательских запросах для постепенного повышения точности.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45D5FE-32EE-C70E-B306-F38115C61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04" y="951472"/>
            <a:ext cx="4385616" cy="5178395"/>
          </a:xfrm>
          <a:prstGeom prst="snip2DiagRect">
            <a:avLst>
              <a:gd name="adj1" fmla="val 0"/>
              <a:gd name="adj2" fmla="val 8339"/>
            </a:avLst>
          </a:prstGeom>
          <a:ln w="12700">
            <a:solidFill>
              <a:schemeClr val="bg1"/>
            </a:solidFill>
          </a:ln>
        </p:spPr>
      </p:pic>
      <p:sp>
        <p:nvSpPr>
          <p:cNvPr id="1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99819C0-FD7F-E180-7751-9E5B9FCEFB22}"/>
              </a:ext>
            </a:extLst>
          </p:cNvPr>
          <p:cNvSpPr/>
          <p:nvPr/>
        </p:nvSpPr>
        <p:spPr>
          <a:xfrm>
            <a:off x="439268" y="2283362"/>
            <a:ext cx="6486462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06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F9F0-B667-1060-D04F-15EDAFC2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420EF-1843-C88C-E6F9-362F2453C55C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A187D98C-BFD0-3286-4CC1-2202D3C09035}"/>
              </a:ext>
            </a:extLst>
          </p:cNvPr>
          <p:cNvSpPr/>
          <p:nvPr/>
        </p:nvSpPr>
        <p:spPr>
          <a:xfrm>
            <a:off x="371214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12B25CD-7B76-B827-8955-C65C8D87D238}"/>
              </a:ext>
            </a:extLst>
          </p:cNvPr>
          <p:cNvSpPr/>
          <p:nvPr/>
        </p:nvSpPr>
        <p:spPr>
          <a:xfrm>
            <a:off x="9287435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B34D46F-88B4-1AD4-420C-510CA0F6A789}"/>
              </a:ext>
            </a:extLst>
          </p:cNvPr>
          <p:cNvSpPr/>
          <p:nvPr/>
        </p:nvSpPr>
        <p:spPr>
          <a:xfrm>
            <a:off x="3357993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8382739B-E5B1-0FA0-E611-C600F44589E5}"/>
              </a:ext>
            </a:extLst>
          </p:cNvPr>
          <p:cNvSpPr/>
          <p:nvPr/>
        </p:nvSpPr>
        <p:spPr>
          <a:xfrm>
            <a:off x="6300657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B6FEE-27AD-ACAC-13EA-455EF4AA2F82}"/>
              </a:ext>
            </a:extLst>
          </p:cNvPr>
          <p:cNvSpPr txBox="1"/>
          <p:nvPr/>
        </p:nvSpPr>
        <p:spPr>
          <a:xfrm>
            <a:off x="848994" y="3795099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Максим</a:t>
            </a:r>
          </a:p>
          <a:p>
            <a:pPr algn="ctr"/>
            <a:r>
              <a:rPr lang="ru-RU" b="1" dirty="0" err="1">
                <a:solidFill>
                  <a:schemeClr val="bg1"/>
                </a:solidFill>
                <a:latin typeface="Montserrat  "/>
              </a:rPr>
              <a:t>Шуликов</a:t>
            </a:r>
            <a:endParaRPr lang="ru-RU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E1777-98AB-DD62-EAFA-A9729188554D}"/>
              </a:ext>
            </a:extLst>
          </p:cNvPr>
          <p:cNvSpPr txBox="1"/>
          <p:nvPr/>
        </p:nvSpPr>
        <p:spPr>
          <a:xfrm>
            <a:off x="800602" y="4441430"/>
            <a:ext cx="1674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Fullstack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@xterris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89015974269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7B62352-2B92-1BA6-2A06-97D2ABB61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/>
          <a:stretch>
            <a:fillRect/>
          </a:stretch>
        </p:blipFill>
        <p:spPr>
          <a:xfrm>
            <a:off x="610103" y="1228165"/>
            <a:ext cx="2055570" cy="2493710"/>
          </a:xfrm>
          <a:prstGeom prst="snip2DiagRect">
            <a:avLst>
              <a:gd name="adj1" fmla="val 0"/>
              <a:gd name="adj2" fmla="val 8817"/>
            </a:avLst>
          </a:prstGeom>
          <a:ln w="12700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62854C-01F5-AAD5-0C5C-3F28AA9FADBE}"/>
              </a:ext>
            </a:extLst>
          </p:cNvPr>
          <p:cNvSpPr txBox="1"/>
          <p:nvPr/>
        </p:nvSpPr>
        <p:spPr>
          <a:xfrm>
            <a:off x="3835774" y="3795099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Иван Куликов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6EDEB-8229-2F82-BCCF-F5EA6F8872D7}"/>
              </a:ext>
            </a:extLst>
          </p:cNvPr>
          <p:cNvSpPr txBox="1"/>
          <p:nvPr/>
        </p:nvSpPr>
        <p:spPr>
          <a:xfrm>
            <a:off x="3752747" y="4434964"/>
            <a:ext cx="1743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ML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@ibroccoli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89854259418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B67A90-D1A8-7BD8-08FD-55EBA7DCF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r="23584" b="8497"/>
          <a:stretch>
            <a:fillRect/>
          </a:stretch>
        </p:blipFill>
        <p:spPr>
          <a:xfrm>
            <a:off x="3596883" y="1228165"/>
            <a:ext cx="2055570" cy="2506383"/>
          </a:xfrm>
          <a:prstGeom prst="snip2DiagRect">
            <a:avLst>
              <a:gd name="adj1" fmla="val 0"/>
              <a:gd name="adj2" fmla="val 8817"/>
            </a:avLst>
          </a:prstGeom>
          <a:ln w="12700"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43623A-C2C8-14E4-5216-16609816CE94}"/>
              </a:ext>
            </a:extLst>
          </p:cNvPr>
          <p:cNvSpPr txBox="1"/>
          <p:nvPr/>
        </p:nvSpPr>
        <p:spPr>
          <a:xfrm>
            <a:off x="6778438" y="3707846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Павел Шегай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B30F3-8059-AFD3-D2C0-99ACFFE9B20B}"/>
              </a:ext>
            </a:extLst>
          </p:cNvPr>
          <p:cNvSpPr txBox="1"/>
          <p:nvPr/>
        </p:nvSpPr>
        <p:spPr>
          <a:xfrm>
            <a:off x="6423720" y="4347711"/>
            <a:ext cx="2287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Презентация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@shasha_pegay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89266802207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4724B-5743-6C0A-86D3-16AD5AD25A45}"/>
              </a:ext>
            </a:extLst>
          </p:cNvPr>
          <p:cNvSpPr txBox="1"/>
          <p:nvPr/>
        </p:nvSpPr>
        <p:spPr>
          <a:xfrm>
            <a:off x="9765216" y="3721875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  <a:latin typeface="Montserrat  "/>
              </a:rPr>
              <a:t>Раниль</a:t>
            </a:r>
            <a:r>
              <a:rPr lang="ru-RU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Montserrat  "/>
              </a:rPr>
              <a:t>Хаялиев</a:t>
            </a:r>
            <a:endParaRPr lang="ru-RU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E554C-93F0-D880-7C31-F1C77A7578CE}"/>
              </a:ext>
            </a:extLst>
          </p:cNvPr>
          <p:cNvSpPr txBox="1"/>
          <p:nvPr/>
        </p:nvSpPr>
        <p:spPr>
          <a:xfrm>
            <a:off x="9410498" y="4347711"/>
            <a:ext cx="22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ranil_h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3A13F93-7B10-FC4B-BB5E-C4298ED80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4"/>
          <a:stretch>
            <a:fillRect/>
          </a:stretch>
        </p:blipFill>
        <p:spPr>
          <a:xfrm>
            <a:off x="9526327" y="1228165"/>
            <a:ext cx="2055570" cy="2510276"/>
          </a:xfrm>
          <a:prstGeom prst="snip2DiagRect">
            <a:avLst>
              <a:gd name="adj1" fmla="val 0"/>
              <a:gd name="adj2" fmla="val 9689"/>
            </a:avLst>
          </a:prstGeom>
          <a:ln w="12700">
            <a:solidFill>
              <a:schemeClr val="bg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6CF3780-CCB5-AC06-BC5F-8F2BCCEB7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1"/>
          <a:stretch>
            <a:fillRect/>
          </a:stretch>
        </p:blipFill>
        <p:spPr>
          <a:xfrm>
            <a:off x="6540267" y="1228165"/>
            <a:ext cx="2054130" cy="2479681"/>
          </a:xfrm>
          <a:prstGeom prst="snip2DiagRect">
            <a:avLst>
              <a:gd name="adj1" fmla="val 0"/>
              <a:gd name="adj2" fmla="val 9684"/>
            </a:avLst>
          </a:prstGeom>
          <a:ln w="12700">
            <a:solidFill>
              <a:schemeClr val="bg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5F5D22-74BE-54F0-3F55-82FFD717A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09" y="5453450"/>
            <a:ext cx="646317" cy="6463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E4AECB6-8E30-12EC-41B0-DBCE5541B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2" y="5453450"/>
            <a:ext cx="646317" cy="6463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4DBFC3F-95DA-ACA4-6C0C-CFD243F278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5453449"/>
            <a:ext cx="646317" cy="6463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0C50DBC-5C5A-F8FD-DFC8-08F7F33EC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52" y="5453449"/>
            <a:ext cx="646316" cy="64631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3462161-6468-F2CA-B6FC-70F056F235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58" r="1467" b="25061"/>
          <a:stretch>
            <a:fillRect/>
          </a:stretch>
        </p:blipFill>
        <p:spPr>
          <a:xfrm>
            <a:off x="-2229744" y="4682673"/>
            <a:ext cx="1848911" cy="17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6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BD635-5C96-D6F9-591E-9BDB1182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C1691-6D7C-4AE8-294F-AC03E2C65D2B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12C35872-ACA7-4527-694C-53196F3446B8}"/>
              </a:ext>
            </a:extLst>
          </p:cNvPr>
          <p:cNvSpPr/>
          <p:nvPr/>
        </p:nvSpPr>
        <p:spPr>
          <a:xfrm>
            <a:off x="371213" y="1028032"/>
            <a:ext cx="5357234" cy="167607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7A9A-ACBA-58B7-28A8-4E5405C9442C}"/>
              </a:ext>
            </a:extLst>
          </p:cNvPr>
          <p:cNvSpPr txBox="1"/>
          <p:nvPr/>
        </p:nvSpPr>
        <p:spPr>
          <a:xfrm>
            <a:off x="1126899" y="1033343"/>
            <a:ext cx="384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Краткая история команды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2C247-2A39-3D83-F81F-1B01FB08F454}"/>
              </a:ext>
            </a:extLst>
          </p:cNvPr>
          <p:cNvSpPr txBox="1"/>
          <p:nvPr/>
        </p:nvSpPr>
        <p:spPr>
          <a:xfrm>
            <a:off x="603837" y="1448111"/>
            <a:ext cx="4891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Мы — команда студентов с кафедры «Компьютерные системы и сети» МГТУ им. Н. Э. Баумана.</a:t>
            </a:r>
            <a:endParaRPr lang="ru-RU" sz="1400" dirty="0">
              <a:solidFill>
                <a:schemeClr val="bg1"/>
              </a:solidFill>
              <a:effectLst/>
              <a:latin typeface="Montserrat  "/>
            </a:endParaRPr>
          </a:p>
        </p:txBody>
      </p:sp>
      <p:sp>
        <p:nvSpPr>
          <p:cNvPr id="7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A894B988-AD60-1DC9-014D-493D6BEFD2E5}"/>
              </a:ext>
            </a:extLst>
          </p:cNvPr>
          <p:cNvSpPr/>
          <p:nvPr/>
        </p:nvSpPr>
        <p:spPr>
          <a:xfrm>
            <a:off x="6177599" y="1028031"/>
            <a:ext cx="5357233" cy="167607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4CF1C-CD4E-8221-0B03-2263F663A809}"/>
              </a:ext>
            </a:extLst>
          </p:cNvPr>
          <p:cNvSpPr txBox="1"/>
          <p:nvPr/>
        </p:nvSpPr>
        <p:spPr>
          <a:xfrm>
            <a:off x="6933285" y="1028031"/>
            <a:ext cx="384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Почему выбрали эту задачу?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E5624-390A-CA2E-DC1F-B3BF9B4D1AD0}"/>
              </a:ext>
            </a:extLst>
          </p:cNvPr>
          <p:cNvSpPr txBox="1"/>
          <p:nvPr/>
        </p:nvSpPr>
        <p:spPr>
          <a:xfrm>
            <a:off x="6410221" y="1448111"/>
            <a:ext cx="4891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Мы выбрали задачу выделения сущностей из поисковых запросов, потому что она напрямую связана с реальными потребностями бизнеса и пользователей. </a:t>
            </a:r>
            <a:endParaRPr lang="ru-RU" sz="1400" dirty="0">
              <a:solidFill>
                <a:schemeClr val="bg1"/>
              </a:solidFill>
              <a:effectLst/>
              <a:latin typeface="Montserrat  "/>
            </a:endParaRPr>
          </a:p>
        </p:txBody>
      </p:sp>
      <p:sp>
        <p:nvSpPr>
          <p:cNvPr id="1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5A28FEC3-5EFD-9043-7D33-457FE27677E8}"/>
              </a:ext>
            </a:extLst>
          </p:cNvPr>
          <p:cNvSpPr/>
          <p:nvPr/>
        </p:nvSpPr>
        <p:spPr>
          <a:xfrm>
            <a:off x="371213" y="2893401"/>
            <a:ext cx="11163619" cy="173238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46E0-04C6-D0F9-A91D-E5615E05B3DF}"/>
              </a:ext>
            </a:extLst>
          </p:cNvPr>
          <p:cNvSpPr txBox="1"/>
          <p:nvPr/>
        </p:nvSpPr>
        <p:spPr>
          <a:xfrm>
            <a:off x="3243668" y="2897607"/>
            <a:ext cx="541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С какими трудностями мы столкнулись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0FBC7-424F-1D5E-E689-47159F9673FB}"/>
              </a:ext>
            </a:extLst>
          </p:cNvPr>
          <p:cNvSpPr txBox="1"/>
          <p:nvPr/>
        </p:nvSpPr>
        <p:spPr>
          <a:xfrm>
            <a:off x="657170" y="3266939"/>
            <a:ext cx="10698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Самым трудным для нас оказалось создание качественного датасета для обучения, поскольку от полноты и корректности разметки напрямую зависит результат. Также было непросто подобрать оптимальные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гиперпараметры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и выбрать подходящую модель среди доступных вариантов. Мы преодолели эти трудности за счёт экспериментов, анализа результатов и постепенного улучшения подхода, что в итоге позволило добиться высокой точности.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E76291-C421-0F4E-C064-2D0BFFFDC336}"/>
              </a:ext>
            </a:extLst>
          </p:cNvPr>
          <p:cNvSpPr/>
          <p:nvPr/>
        </p:nvSpPr>
        <p:spPr>
          <a:xfrm>
            <a:off x="371213" y="6324601"/>
            <a:ext cx="11163619" cy="147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B9063B-5E5A-ACC5-87D9-0353EC02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58" r="1467" b="25061"/>
          <a:stretch>
            <a:fillRect/>
          </a:stretch>
        </p:blipFill>
        <p:spPr>
          <a:xfrm>
            <a:off x="4571366" y="4682673"/>
            <a:ext cx="1848911" cy="17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6A3E5-34E0-1087-3D94-C9BFFA62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5288F40-39DC-FD01-DDCE-D368CE5E2259}"/>
              </a:ext>
            </a:extLst>
          </p:cNvPr>
          <p:cNvSpPr/>
          <p:nvPr/>
        </p:nvSpPr>
        <p:spPr>
          <a:xfrm>
            <a:off x="439267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502BAAB2-1D03-C3C8-AF54-4BA340018298}"/>
              </a:ext>
            </a:extLst>
          </p:cNvPr>
          <p:cNvSpPr/>
          <p:nvPr/>
        </p:nvSpPr>
        <p:spPr>
          <a:xfrm>
            <a:off x="436403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B57BD51-0371-509B-C3F7-9975E6786DB0}"/>
              </a:ext>
            </a:extLst>
          </p:cNvPr>
          <p:cNvSpPr/>
          <p:nvPr/>
        </p:nvSpPr>
        <p:spPr>
          <a:xfrm>
            <a:off x="439267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72B95-63F6-46E2-EEFB-06C5FE6B5CD4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734D3-F7FE-443B-2A71-42D8AAE31B52}"/>
              </a:ext>
            </a:extLst>
          </p:cNvPr>
          <p:cNvSpPr txBox="1"/>
          <p:nvPr/>
        </p:nvSpPr>
        <p:spPr>
          <a:xfrm>
            <a:off x="1669052" y="978587"/>
            <a:ext cx="3818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Краткое описание решения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C527A-250B-9E82-3C35-EB5FB6576230}"/>
              </a:ext>
            </a:extLst>
          </p:cNvPr>
          <p:cNvSpPr txBox="1"/>
          <p:nvPr/>
        </p:nvSpPr>
        <p:spPr>
          <a:xfrm>
            <a:off x="585940" y="1417220"/>
            <a:ext cx="59851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Основная задача — выделять сущности из поисковых запросов клиентов в мобильном приложении «Пятёрочка», чтобы улучшить точность поиска товаров. В запросах встречаются такие сущности, как тип продукта, бренд, объём и процентное содержание.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Для решения задачи выбрана модель 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sberbank-ai</a:t>
            </a:r>
            <a:r>
              <a:rPr lang="ru-RU" sz="1600" b="1" dirty="0">
                <a:solidFill>
                  <a:schemeClr val="bg1"/>
                </a:solidFill>
                <a:latin typeface="Montserrat  "/>
              </a:rPr>
              <a:t>/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ruRoberta-large</a:t>
            </a:r>
            <a:r>
              <a:rPr lang="ru-RU" sz="1600" dirty="0">
                <a:solidFill>
                  <a:schemeClr val="bg1"/>
                </a:solidFill>
                <a:latin typeface="Montserrat  "/>
              </a:rPr>
              <a:t>.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Обучение велось 5 эпох с оптимизатором 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AdamW</a:t>
            </a:r>
            <a:r>
              <a:rPr lang="ru-RU" sz="1600" dirty="0">
                <a:solidFill>
                  <a:schemeClr val="bg1"/>
                </a:solidFill>
                <a:latin typeface="Montserrat  "/>
              </a:rPr>
              <a:t>. Итоговое решение позволяет автоматически выделять сущности в запросах и тем самым повышает релевантность поисковой выдачи.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885303-AB0C-E63C-514F-82B42E92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0"/>
          <a:stretch>
            <a:fillRect/>
          </a:stretch>
        </p:blipFill>
        <p:spPr>
          <a:xfrm>
            <a:off x="7180729" y="940064"/>
            <a:ext cx="4572000" cy="5537196"/>
          </a:xfrm>
          <a:prstGeom prst="snip2DiagRect">
            <a:avLst>
              <a:gd name="adj1" fmla="val 0"/>
              <a:gd name="adj2" fmla="val 9445"/>
            </a:avLst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30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8112-F1DF-EFC4-29F0-167B18AF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53F743C-6398-63AB-8753-068F8940DFCB}"/>
              </a:ext>
            </a:extLst>
          </p:cNvPr>
          <p:cNvSpPr/>
          <p:nvPr/>
        </p:nvSpPr>
        <p:spPr>
          <a:xfrm>
            <a:off x="435100" y="2778449"/>
            <a:ext cx="11166794" cy="119241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784DF7E8-BB29-7EAD-849D-C8AE4B2B4102}"/>
              </a:ext>
            </a:extLst>
          </p:cNvPr>
          <p:cNvSpPr/>
          <p:nvPr/>
        </p:nvSpPr>
        <p:spPr>
          <a:xfrm>
            <a:off x="439254" y="4176087"/>
            <a:ext cx="11166815" cy="170324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9CC37BD8-DDDB-89DB-9FF3-69DDB69FE099}"/>
              </a:ext>
            </a:extLst>
          </p:cNvPr>
          <p:cNvSpPr/>
          <p:nvPr/>
        </p:nvSpPr>
        <p:spPr>
          <a:xfrm>
            <a:off x="439240" y="869988"/>
            <a:ext cx="11166801" cy="170324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E0F59-ED81-4AC0-95C8-86B65E87A38F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8F433-37AD-1D36-58DC-36EFDB55EE91}"/>
              </a:ext>
            </a:extLst>
          </p:cNvPr>
          <p:cNvSpPr txBox="1"/>
          <p:nvPr/>
        </p:nvSpPr>
        <p:spPr>
          <a:xfrm>
            <a:off x="4186516" y="2752784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Выбор модели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966C4-85BD-C969-9751-DCEC41777A64}"/>
              </a:ext>
            </a:extLst>
          </p:cNvPr>
          <p:cNvSpPr txBox="1"/>
          <p:nvPr/>
        </p:nvSpPr>
        <p:spPr>
          <a:xfrm>
            <a:off x="501265" y="3077748"/>
            <a:ext cx="108928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В качестве базовой модели была выбрана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предобученная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модель от Сбера: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sberbank-ai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/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ruRoberta-large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. Она была выбрана, потому что она основана на архитектуре трансформер, которая показывает хорошие результаты в классификации слов с учётом контекста, а также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предобучена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на корпусе текстов на русском языке.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03208-97E5-0503-76B9-249CFA58C250}"/>
              </a:ext>
            </a:extLst>
          </p:cNvPr>
          <p:cNvSpPr txBox="1"/>
          <p:nvPr/>
        </p:nvSpPr>
        <p:spPr>
          <a:xfrm>
            <a:off x="4113157" y="871978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Подготовка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54A4E-3A3C-60E9-03E8-C01C2ADE88A4}"/>
              </a:ext>
            </a:extLst>
          </p:cNvPr>
          <p:cNvSpPr txBox="1"/>
          <p:nvPr/>
        </p:nvSpPr>
        <p:spPr>
          <a:xfrm>
            <a:off x="572073" y="1181013"/>
            <a:ext cx="10892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Для обучения был использован предоставленный организаторами датасет. А также его дополненная версия, сформированная на основе открытого датасета с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Kaggle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: 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Russian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Supermarket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Prices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(2019-2022). Каждое предложение размечено на уровне символов: выделены начала и концы сущностей и их тип. Далее мы преобразуем разметку: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аннотации приводятся к словесному уровню,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затем выравниваются с токенами, полученными от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токенизатора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HuggingFace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BE9F7-0474-115F-DB35-8E05AF679440}"/>
              </a:ext>
            </a:extLst>
          </p:cNvPr>
          <p:cNvSpPr txBox="1"/>
          <p:nvPr/>
        </p:nvSpPr>
        <p:spPr>
          <a:xfrm>
            <a:off x="4186516" y="4217472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Обучение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78A33-AA1F-634A-29DE-DE4089431996}"/>
              </a:ext>
            </a:extLst>
          </p:cNvPr>
          <p:cNvSpPr txBox="1"/>
          <p:nvPr/>
        </p:nvSpPr>
        <p:spPr>
          <a:xfrm>
            <a:off x="585931" y="4586804"/>
            <a:ext cx="108928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Архитектура: 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RoBERTa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(Robustly Optimized BERT Pretraining Approach)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Размер: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Large (24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слоя, 1024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hidden size, 16 attention heads)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Специализация: русский язык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Параметры: ~355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M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параметров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Размер словаря: 50265 токенов</a:t>
            </a:r>
          </a:p>
        </p:txBody>
      </p:sp>
    </p:spTree>
    <p:extLst>
      <p:ext uri="{BB962C8B-B14F-4D97-AF65-F5344CB8AC3E}">
        <p14:creationId xmlns:p14="http://schemas.microsoft.com/office/powerpoint/2010/main" val="37602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810E-F526-C0B2-588F-848B775D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7617DC-1722-568B-E5F0-AA7EBA01EA68}"/>
              </a:ext>
            </a:extLst>
          </p:cNvPr>
          <p:cNvSpPr txBox="1"/>
          <p:nvPr/>
        </p:nvSpPr>
        <p:spPr>
          <a:xfrm>
            <a:off x="2501402" y="3044279"/>
            <a:ext cx="7189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</p:spTree>
    <p:extLst>
      <p:ext uri="{BB962C8B-B14F-4D97-AF65-F5344CB8AC3E}">
        <p14:creationId xmlns:p14="http://schemas.microsoft.com/office/powerpoint/2010/main" val="2946749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513</Words>
  <Application>Microsoft Office PowerPoint</Application>
  <PresentationFormat>Широкоэкранный</PresentationFormat>
  <Paragraphs>58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Montserrat  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Павел Шегай</dc:creator>
  <cp:lastModifiedBy>Павел Шегай</cp:lastModifiedBy>
  <cp:revision>27</cp:revision>
  <dcterms:created xsi:type="dcterms:W3CDTF">2025-10-02T13:45:13Z</dcterms:created>
  <dcterms:modified xsi:type="dcterms:W3CDTF">2025-10-02T17:23:34Z</dcterms:modified>
</cp:coreProperties>
</file>